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85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7" r:id="rId11"/>
    <p:sldId id="278" r:id="rId12"/>
    <p:sldId id="279" r:id="rId13"/>
    <p:sldId id="280" r:id="rId14"/>
    <p:sldId id="281" r:id="rId15"/>
    <p:sldId id="282" r:id="rId16"/>
    <p:sldId id="300" r:id="rId17"/>
    <p:sldId id="286" r:id="rId18"/>
    <p:sldId id="287" r:id="rId19"/>
    <p:sldId id="289" r:id="rId20"/>
    <p:sldId id="266" r:id="rId21"/>
    <p:sldId id="267" r:id="rId22"/>
    <p:sldId id="283" r:id="rId23"/>
    <p:sldId id="298" r:id="rId24"/>
    <p:sldId id="288" r:id="rId25"/>
    <p:sldId id="291" r:id="rId26"/>
    <p:sldId id="292" r:id="rId27"/>
    <p:sldId id="293" r:id="rId28"/>
    <p:sldId id="294" r:id="rId29"/>
    <p:sldId id="295" r:id="rId30"/>
    <p:sldId id="296" r:id="rId31"/>
    <p:sldId id="297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須知 Note" id="{4C21F5EE-DCBA-422F-98F5-DBDB7EB17E3D}">
          <p14:sldIdLst>
            <p14:sldId id="285"/>
          </p14:sldIdLst>
        </p14:section>
        <p14:section name="額外分數 Bonus Points" id="{3A04FCFC-A923-45E6-ACC4-93F44013290F}">
          <p14:sldIdLst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7"/>
            <p14:sldId id="278"/>
            <p14:sldId id="279"/>
            <p14:sldId id="280"/>
            <p14:sldId id="281"/>
            <p14:sldId id="282"/>
          </p14:sldIdLst>
        </p14:section>
        <p14:section name="其他相片 Other Photos" id="{A4E47ACA-0339-4CEE-8DCA-EBCE909AEAC8}">
          <p14:sldIdLst>
            <p14:sldId id="300"/>
          </p14:sldIdLst>
        </p14:section>
        <p14:section name="額外資料 Additional Info" id="{87AC91F8-215B-48B8-9B69-05F23D664A9B}">
          <p14:sldIdLst>
            <p14:sldId id="286"/>
          </p14:sldIdLst>
        </p14:section>
        <p14:section name="銀獎 Silver Award" id="{59F21F67-0A1A-4CD4-B454-132DAE698C6B}">
          <p14:sldIdLst>
            <p14:sldId id="287"/>
            <p14:sldId id="289"/>
            <p14:sldId id="266"/>
            <p14:sldId id="267"/>
            <p14:sldId id="283"/>
          </p14:sldIdLst>
        </p14:section>
        <p14:section name="金獎或特別嘉許大獎 Gold or Special Recognition Award" id="{A52BBED0-03FF-466C-86B3-1A2D082E584F}">
          <p14:sldIdLst>
            <p14:sldId id="298"/>
            <p14:sldId id="288"/>
            <p14:sldId id="291"/>
            <p14:sldId id="292"/>
            <p14:sldId id="293"/>
            <p14:sldId id="294"/>
            <p14:sldId id="295"/>
            <p14:sldId id="296"/>
            <p14:sldId id="29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000082"/>
    <a:srgbClr val="9F9FFF"/>
    <a:srgbClr val="CC99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4" d="100"/>
        <a:sy n="144" d="100"/>
      </p:scale>
      <p:origin x="0" y="-4806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FFAC1F-9064-419F-BE13-DF16E7FFCCE1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4DACB-B24A-480C-A480-196167DA5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5429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A1B73-E0FD-4A69-AEEE-DC8D51517D34}" type="datetimeFigureOut">
              <a:rPr lang="en-GB" smtClean="0"/>
              <a:t>09/10/2025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16533-3B3E-4547-9FE0-E3CD57295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4821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A07A4-00A3-49F5-9D80-1DEF6EFFFAAC}" type="datetime1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79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4097-694D-436F-B839-0E406DAE1429}" type="datetime1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22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65749-AF32-4245-B1EF-83FB64133653}" type="datetime1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34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720F6-829D-4DD0-803E-693255E536B1}" type="datetime1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‹#›</a:t>
            </a:fld>
            <a:endParaRPr lang="en-GB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0" y="101759"/>
            <a:ext cx="12168000" cy="842168"/>
            <a:chOff x="24000" y="185738"/>
            <a:chExt cx="12168000" cy="842168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4466" y="185738"/>
              <a:ext cx="2338693" cy="643593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9108"/>
            <a:stretch/>
          </p:blipFill>
          <p:spPr>
            <a:xfrm>
              <a:off x="24000" y="861985"/>
              <a:ext cx="12168000" cy="165921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375115" y="6277302"/>
            <a:ext cx="5261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400" dirty="0"/>
              <a:t>如有更多相片</a:t>
            </a:r>
            <a:r>
              <a:rPr lang="en-US" altLang="zh-TW" sz="1400" dirty="0"/>
              <a:t>/</a:t>
            </a:r>
            <a:r>
              <a:rPr lang="zh-TW" altLang="en-US" sz="1400" dirty="0"/>
              <a:t>影片，請新增更多投影片</a:t>
            </a:r>
            <a:endParaRPr lang="en-US" altLang="zh-TW" sz="1400" dirty="0"/>
          </a:p>
          <a:p>
            <a:r>
              <a:rPr lang="en-US" altLang="zh-TW" sz="1400" dirty="0"/>
              <a:t>Please add additional slides if you wish to include more photos/videos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83940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B88A6-BE54-43AA-BE66-123AB0BE2059}" type="datetime1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99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6B96-1729-4168-B7F4-9193FF649BC3}" type="datetime1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901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2D69-26ED-4158-B02A-10B3E511E7AB}" type="datetime1">
              <a:rPr lang="en-GB" smtClean="0"/>
              <a:t>09/10/2025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27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39C4E-AAC0-408F-972C-E0F6909E638F}" type="datetime1">
              <a:rPr lang="en-GB" smtClean="0"/>
              <a:t>09/10/2025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38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EE11-72B6-4F0D-B82B-87CF924C332B}" type="datetime1">
              <a:rPr lang="en-GB" smtClean="0"/>
              <a:t>09/10/2025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418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0C560-C972-4AF4-B6F7-FC6270709F51}" type="datetime1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7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3C29-2922-47FA-8DCF-2A2345D00728}" type="datetime1">
              <a:rPr lang="en-GB" smtClean="0"/>
              <a:t>09/10/2025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13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3B3B3-ED85-4AAB-8EE9-15A53C090DF2}" type="datetime1">
              <a:rPr lang="en-GB" smtClean="0"/>
              <a:t>09/10/2025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77360-6642-416A-B50C-35B1705026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27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0716F-0041-9864-6955-DCBF56C83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1</a:t>
            </a:fld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12E4216-680D-C5A3-90B8-E1CD2D63C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959" y="1305341"/>
            <a:ext cx="10904447" cy="4690515"/>
          </a:xfrm>
        </p:spPr>
        <p:txBody>
          <a:bodyPr anchor="t" anchorCtr="0">
            <a:spAutoFit/>
          </a:bodyPr>
          <a:lstStyle/>
          <a:p>
            <a:r>
              <a:rPr lang="en-GB" altLang="zh-TW" sz="2400" b="1" dirty="0"/>
              <a:t>P.2-15</a:t>
            </a:r>
            <a:br>
              <a:rPr lang="en-GB" altLang="zh-TW" sz="2400" b="1" dirty="0"/>
            </a:br>
            <a:r>
              <a:rPr lang="zh-TW" altLang="en-US" sz="2400" b="1" dirty="0"/>
              <a:t>額外分數</a:t>
            </a:r>
            <a:br>
              <a:rPr lang="en-US" altLang="zh-TW" sz="2400" b="1" dirty="0"/>
            </a:br>
            <a:r>
              <a:rPr lang="en-US" altLang="zh-TW" sz="24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zh-TW" altLang="en-US" sz="1600" dirty="0"/>
              <a:t>如欲獲取在 </a:t>
            </a:r>
            <a:r>
              <a:rPr lang="en-GB" altLang="zh-TW" sz="1600" dirty="0"/>
              <a:t>B. </a:t>
            </a:r>
            <a:r>
              <a:rPr lang="zh-TW" altLang="en-US" sz="1600" dirty="0"/>
              <a:t>自我評估清單上符合平機會策略的項目的額外分數</a:t>
            </a:r>
            <a:r>
              <a:rPr lang="en-GB" altLang="zh-TW" sz="1600" dirty="0"/>
              <a:t>(</a:t>
            </a:r>
            <a:r>
              <a:rPr lang="zh-TW" altLang="en-US" sz="1600" dirty="0"/>
              <a:t>最多可獲</a:t>
            </a:r>
            <a:r>
              <a:rPr lang="en-GB" altLang="zh-TW" sz="1600" dirty="0"/>
              <a:t>14</a:t>
            </a:r>
            <a:r>
              <a:rPr lang="zh-TW" altLang="en-US" sz="1600" dirty="0"/>
              <a:t>分</a:t>
            </a:r>
            <a:r>
              <a:rPr lang="en-GB" altLang="zh-TW" sz="1600" dirty="0"/>
              <a:t>)</a:t>
            </a:r>
            <a:r>
              <a:rPr lang="zh-TW" altLang="en-US" sz="1600" dirty="0"/>
              <a:t>，請填寫第</a:t>
            </a:r>
            <a:r>
              <a:rPr lang="en-GB" altLang="zh-TW" sz="1600" dirty="0"/>
              <a:t>2-15</a:t>
            </a:r>
            <a:r>
              <a:rPr lang="zh-TW" altLang="en-US" sz="1600" dirty="0"/>
              <a:t>頁提交證明資料。</a:t>
            </a:r>
            <a:br>
              <a:rPr lang="en-GB" altLang="zh-TW" sz="1600" dirty="0"/>
            </a:br>
            <a:r>
              <a:rPr lang="en-GB" altLang="zh-TW" sz="1600" dirty="0"/>
              <a:t>If</a:t>
            </a:r>
            <a:r>
              <a:rPr lang="zh-TW" altLang="en-US" sz="1600" dirty="0"/>
              <a:t> </a:t>
            </a:r>
            <a:r>
              <a:rPr lang="en-GB" altLang="zh-TW" sz="1600" dirty="0"/>
              <a:t>you</a:t>
            </a:r>
            <a:r>
              <a:rPr lang="zh-TW" altLang="en-US" sz="1600" dirty="0"/>
              <a:t> </a:t>
            </a:r>
            <a:r>
              <a:rPr lang="en-GB" altLang="zh-TW" sz="1600" dirty="0"/>
              <a:t>wish to obtain bonus points (a maximum total of 14 points), for B. Items </a:t>
            </a:r>
            <a:r>
              <a:rPr lang="en-US" sz="1600" dirty="0"/>
              <a:t>on the Self-assessment Checklist that align with the strategic goals of the EOC, please complete P.2-15 to submit the supporting materials.</a:t>
            </a: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r>
              <a:rPr lang="en-US" sz="2400" b="1" dirty="0"/>
              <a:t>P.17-30</a:t>
            </a:r>
            <a:br>
              <a:rPr lang="en-US" sz="1600" dirty="0"/>
            </a:br>
            <a:r>
              <a:rPr lang="zh-TW" altLang="en-US" sz="2400" b="1" dirty="0"/>
              <a:t>額外資料</a:t>
            </a:r>
            <a:br>
              <a:rPr lang="en-US" altLang="zh-TW" sz="2400" b="1" dirty="0"/>
            </a:br>
            <a:r>
              <a:rPr lang="en-US" altLang="zh-TW" sz="2400" b="1" dirty="0"/>
              <a:t>Additional Information</a:t>
            </a:r>
            <a:br>
              <a:rPr lang="en-US" altLang="zh-TW" sz="1600" dirty="0"/>
            </a:br>
            <a:br>
              <a:rPr lang="en-US" altLang="zh-TW" sz="1600" dirty="0"/>
            </a:br>
            <a:r>
              <a:rPr lang="zh-TW" altLang="en-US" sz="1600" dirty="0"/>
              <a:t>如欲申請銀獎、金獎或特別嘉許大獎，請填寫第</a:t>
            </a:r>
            <a:r>
              <a:rPr lang="en-GB" altLang="zh-TW" sz="1600" dirty="0"/>
              <a:t>17-30</a:t>
            </a:r>
            <a:r>
              <a:rPr lang="zh-TW" altLang="en-US" sz="1600" dirty="0"/>
              <a:t>頁提交額外資料。</a:t>
            </a:r>
            <a:br>
              <a:rPr lang="en-US" altLang="zh-TW" sz="1600" dirty="0"/>
            </a:br>
            <a:r>
              <a:rPr lang="en-US" altLang="zh-TW" sz="1600" dirty="0"/>
              <a:t>If you wish to apply for the Silver Award, Gold Award or Special Recognition Award, please complete P.16-20 to submit the additional information.</a:t>
            </a:r>
            <a:br>
              <a:rPr lang="en-US" sz="1600" dirty="0"/>
            </a:br>
            <a:br>
              <a:rPr lang="en-US" sz="1600" b="1" dirty="0"/>
            </a:b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2741035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10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75. 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電腦或平板電腦裝有輔助軟件、硬件或螢幕放大選項</a:t>
            </a:r>
            <a:endParaRPr lang="en-GB" altLang="zh-TW" sz="1600" dirty="0">
              <a:solidFill>
                <a:sysClr val="windowText" lastClr="000000"/>
              </a:solidFill>
            </a:endParaRPr>
          </a:p>
          <a:p>
            <a:r>
              <a:rPr lang="en-US" altLang="zh-TW" sz="1600" b="0" dirty="0">
                <a:solidFill>
                  <a:sysClr val="windowText" lastClr="000000"/>
                </a:solidFill>
              </a:rPr>
              <a:t>Computer or tablet installed with assistive software, hardware or screen magnifying option</a:t>
            </a:r>
            <a:endParaRPr lang="en-GB" altLang="zh-TW" sz="1600" b="0" dirty="0">
              <a:solidFill>
                <a:sysClr val="windowText" lastClr="00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E65D3AB-4B4E-C2EF-E875-7A9F4226B63C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60252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11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83. 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陳列會／展覽會 </a:t>
            </a:r>
            <a:r>
              <a:rPr lang="en-US" altLang="zh-TW" sz="1600" dirty="0">
                <a:solidFill>
                  <a:sysClr val="windowText" lastClr="000000"/>
                </a:solidFill>
              </a:rPr>
              <a:t>/ 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表演 </a:t>
            </a:r>
            <a:r>
              <a:rPr lang="en-US" altLang="zh-TW" sz="1600" dirty="0">
                <a:solidFill>
                  <a:sysClr val="windowText" lastClr="000000"/>
                </a:solidFill>
              </a:rPr>
              <a:t>/ 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影片 </a:t>
            </a:r>
            <a:r>
              <a:rPr lang="en-US" altLang="zh-TW" sz="1600" dirty="0">
                <a:solidFill>
                  <a:sysClr val="windowText" lastClr="000000"/>
                </a:solidFill>
              </a:rPr>
              <a:t>/ 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賽事提供口述導賞團或口述影像</a:t>
            </a:r>
            <a:endParaRPr lang="en-GB" altLang="zh-TW" sz="1600" dirty="0">
              <a:solidFill>
                <a:sysClr val="windowText" lastClr="000000"/>
              </a:solidFill>
            </a:endParaRPr>
          </a:p>
          <a:p>
            <a:r>
              <a:rPr lang="en-US" altLang="zh-TW" sz="1600" b="0" dirty="0">
                <a:solidFill>
                  <a:sysClr val="windowText" lastClr="000000"/>
                </a:solidFill>
              </a:rPr>
              <a:t>Audio description tour services or audio description for exhibitions, performances, videos, or sports events</a:t>
            </a:r>
            <a:endParaRPr lang="en-GB" altLang="zh-TW" sz="1600" b="0" dirty="0">
              <a:solidFill>
                <a:sysClr val="windowText" lastClr="000000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DF026E2-1A58-4209-053F-596A0026DACF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請提供證明</a:t>
            </a:r>
            <a:endParaRPr lang="en-GB" altLang="zh-TW" sz="2400" dirty="0"/>
          </a:p>
          <a:p>
            <a:pPr algn="ctr"/>
            <a:r>
              <a:rPr lang="en-US" altLang="zh-TW" sz="2400" dirty="0"/>
              <a:t>please provide proof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99661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12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117. 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在男女洗手間的廁格內或尿兜旁設有扶手</a:t>
            </a:r>
            <a:endParaRPr lang="en-GB" altLang="zh-TW" sz="1600" dirty="0">
              <a:solidFill>
                <a:sysClr val="windowText" lastClr="000000"/>
              </a:solidFill>
            </a:endParaRPr>
          </a:p>
          <a:p>
            <a:r>
              <a:rPr lang="en-US" altLang="zh-TW" sz="1600" b="0" dirty="0">
                <a:solidFill>
                  <a:sysClr val="windowText" lastClr="000000"/>
                </a:solidFill>
              </a:rPr>
              <a:t>Install grab rail in W.C cubicle or beside urinals </a:t>
            </a:r>
            <a:endParaRPr lang="en-GB" altLang="zh-TW" sz="1600" b="0" dirty="0">
              <a:solidFill>
                <a:sysClr val="windowText" lastClr="00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ABDD257-38E1-B1F2-6E70-5755C9037E2A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48169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13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120. 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成人尿布更換設施／可摺疊護理牀</a:t>
            </a:r>
            <a:endParaRPr lang="en-GB" altLang="zh-TW" sz="1600" dirty="0">
              <a:solidFill>
                <a:sysClr val="windowText" lastClr="000000"/>
              </a:solidFill>
            </a:endParaRPr>
          </a:p>
          <a:p>
            <a:r>
              <a:rPr lang="en-US" altLang="zh-TW" sz="1600" b="0" dirty="0">
                <a:solidFill>
                  <a:sysClr val="windowText" lastClr="000000"/>
                </a:solidFill>
              </a:rPr>
              <a:t>Adult diaper changing facility/foldable nursing bed</a:t>
            </a:r>
            <a:endParaRPr lang="en-GB" altLang="zh-TW" sz="1600" b="0" dirty="0">
              <a:solidFill>
                <a:sysClr val="windowText" lastClr="00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ABDD257-38E1-B1F2-6E70-5755C9037E2A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416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14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134. 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暢通易達洗手間 </a:t>
            </a:r>
            <a:r>
              <a:rPr lang="en-GB" altLang="zh-TW" sz="1600" dirty="0">
                <a:solidFill>
                  <a:sysClr val="windowText" lastClr="000000"/>
                </a:solidFill>
              </a:rPr>
              <a:t>- 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設有活動感應器偵測意外或緊急情況</a:t>
            </a:r>
            <a:endParaRPr lang="en-GB" altLang="zh-TW" sz="1600" dirty="0">
              <a:solidFill>
                <a:sysClr val="windowText" lastClr="000000"/>
              </a:solidFill>
            </a:endParaRPr>
          </a:p>
          <a:p>
            <a:r>
              <a:rPr lang="en-GB" altLang="zh-TW" sz="1600" dirty="0">
                <a:solidFill>
                  <a:sysClr val="windowText" lastClr="000000"/>
                </a:solidFill>
              </a:rPr>
              <a:t>Accessible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 </a:t>
            </a:r>
            <a:r>
              <a:rPr lang="en-GB" altLang="zh-TW" sz="1600" dirty="0">
                <a:solidFill>
                  <a:sysClr val="windowText" lastClr="000000"/>
                </a:solidFill>
              </a:rPr>
              <a:t>toilet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 </a:t>
            </a:r>
            <a:r>
              <a:rPr lang="en-GB" altLang="zh-TW" sz="1600" dirty="0">
                <a:solidFill>
                  <a:sysClr val="windowText" lastClr="000000"/>
                </a:solidFill>
              </a:rPr>
              <a:t>-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 </a:t>
            </a:r>
            <a:r>
              <a:rPr lang="en-US" altLang="zh-TW" sz="1600" b="0" dirty="0">
                <a:solidFill>
                  <a:sysClr val="windowText" lastClr="000000"/>
                </a:solidFill>
              </a:rPr>
              <a:t>Install motion sensor to detect accidents or emergency situations</a:t>
            </a:r>
            <a:endParaRPr lang="en-GB" altLang="zh-TW" sz="1600" b="0" dirty="0">
              <a:solidFill>
                <a:sysClr val="windowText" lastClr="00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ABDD257-38E1-B1F2-6E70-5755C9037E2A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92296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15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158. 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設有較大的家庭友善</a:t>
            </a:r>
            <a:r>
              <a:rPr lang="en-US" altLang="zh-TW" sz="1600" dirty="0">
                <a:solidFill>
                  <a:sysClr val="windowText" lastClr="000000"/>
                </a:solidFill>
              </a:rPr>
              <a:t>/ 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便利照顧者的停車位，並有相關告示</a:t>
            </a:r>
            <a:endParaRPr lang="en-GB" altLang="zh-TW" sz="1600" dirty="0">
              <a:solidFill>
                <a:sysClr val="windowText" lastClr="000000"/>
              </a:solidFill>
            </a:endParaRPr>
          </a:p>
          <a:p>
            <a:r>
              <a:rPr lang="en-US" altLang="zh-TW" sz="1600" b="0" dirty="0">
                <a:solidFill>
                  <a:sysClr val="windowText" lastClr="000000"/>
                </a:solidFill>
              </a:rPr>
              <a:t>Family-friendly / carer-friendly parking space with relevant signage </a:t>
            </a:r>
            <a:endParaRPr lang="en-GB" altLang="zh-TW" sz="1600" b="0" dirty="0">
              <a:solidFill>
                <a:sysClr val="windowText" lastClr="00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ABDD257-38E1-B1F2-6E70-5755C9037E2A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17978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034129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其他相片</a:t>
            </a:r>
            <a:br>
              <a:rPr lang="en-US" altLang="zh-TW" sz="2000" b="1" dirty="0"/>
            </a:br>
            <a:r>
              <a:rPr lang="en-US" altLang="zh-TW" sz="2000" b="1" dirty="0"/>
              <a:t>O</a:t>
            </a:r>
            <a:r>
              <a:rPr lang="en-GB" altLang="zh-TW" sz="2000" b="1" dirty="0" err="1"/>
              <a:t>ther</a:t>
            </a:r>
            <a:r>
              <a:rPr lang="en-GB" altLang="zh-TW" sz="2000" b="1" dirty="0"/>
              <a:t> Photos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zh-TW" altLang="en-US" sz="1600" b="1" dirty="0"/>
              <a:t>歡迎提交其他相片以支持本申請。</a:t>
            </a:r>
            <a:r>
              <a:rPr lang="en-US" altLang="zh-TW" sz="1600" b="1" dirty="0"/>
              <a:t>You are welcome to submit </a:t>
            </a:r>
            <a:r>
              <a:rPr lang="en-GB" altLang="zh-TW" sz="1600" b="1" dirty="0"/>
              <a:t>other</a:t>
            </a:r>
            <a:r>
              <a:rPr lang="en-US" altLang="zh-TW" sz="1600" b="1" dirty="0"/>
              <a:t> photos to support this application.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16</a:t>
            </a:fld>
            <a:endParaRPr lang="en-GB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ABDD257-38E1-B1F2-6E70-5755C9037E2A}"/>
              </a:ext>
            </a:extLst>
          </p:cNvPr>
          <p:cNvSpPr txBox="1">
            <a:spLocks/>
          </p:cNvSpPr>
          <p:nvPr/>
        </p:nvSpPr>
        <p:spPr>
          <a:xfrm>
            <a:off x="817995" y="2224469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</a:t>
            </a:r>
            <a:endParaRPr lang="en-GB" sz="24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C253953-6765-B74F-A8B3-979A66A8C5F1}"/>
              </a:ext>
            </a:extLst>
          </p:cNvPr>
          <p:cNvSpPr txBox="1">
            <a:spLocks/>
          </p:cNvSpPr>
          <p:nvPr/>
        </p:nvSpPr>
        <p:spPr>
          <a:xfrm>
            <a:off x="817995" y="5112877"/>
            <a:ext cx="5024596" cy="66039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000" dirty="0"/>
              <a:t>文字描述 </a:t>
            </a:r>
            <a:r>
              <a:rPr lang="en-US" sz="2000" dirty="0"/>
              <a:t>Text Description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26204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5D1024-61FB-90E9-1664-54376ED5A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17</a:t>
            </a:fld>
            <a:endParaRPr lang="en-GB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4951D3F-76FB-3F80-84FD-AA4442C3F2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303830"/>
              </p:ext>
            </p:extLst>
          </p:nvPr>
        </p:nvGraphicFramePr>
        <p:xfrm>
          <a:off x="681316" y="1642551"/>
          <a:ext cx="10408023" cy="4548059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608811">
                  <a:extLst>
                    <a:ext uri="{9D8B030D-6E8A-4147-A177-3AD203B41FA5}">
                      <a16:colId xmlns:a16="http://schemas.microsoft.com/office/drawing/2014/main" val="2380515793"/>
                    </a:ext>
                  </a:extLst>
                </a:gridCol>
                <a:gridCol w="1511394">
                  <a:extLst>
                    <a:ext uri="{9D8B030D-6E8A-4147-A177-3AD203B41FA5}">
                      <a16:colId xmlns:a16="http://schemas.microsoft.com/office/drawing/2014/main" val="1039430907"/>
                    </a:ext>
                  </a:extLst>
                </a:gridCol>
                <a:gridCol w="1449281">
                  <a:extLst>
                    <a:ext uri="{9D8B030D-6E8A-4147-A177-3AD203B41FA5}">
                      <a16:colId xmlns:a16="http://schemas.microsoft.com/office/drawing/2014/main" val="2832967310"/>
                    </a:ext>
                  </a:extLst>
                </a:gridCol>
                <a:gridCol w="3240182">
                  <a:extLst>
                    <a:ext uri="{9D8B030D-6E8A-4147-A177-3AD203B41FA5}">
                      <a16:colId xmlns:a16="http://schemas.microsoft.com/office/drawing/2014/main" val="1164144571"/>
                    </a:ext>
                  </a:extLst>
                </a:gridCol>
                <a:gridCol w="2598355">
                  <a:extLst>
                    <a:ext uri="{9D8B030D-6E8A-4147-A177-3AD203B41FA5}">
                      <a16:colId xmlns:a16="http://schemas.microsoft.com/office/drawing/2014/main" val="1093545237"/>
                    </a:ext>
                  </a:extLst>
                </a:gridCol>
              </a:tblGrid>
              <a:tr h="280859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獎項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Award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分數</a:t>
                      </a:r>
                      <a:r>
                        <a:rPr lang="en-US" sz="1400" dirty="0">
                          <a:effectLst/>
                        </a:rPr>
                        <a:t> Points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額外資料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Additional Information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評審標準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Judging Criteria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7613396"/>
                  </a:ext>
                </a:extLst>
              </a:tr>
              <a:tr h="2808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大型處所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Larger Premises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小型處所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Smaller Premises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988133"/>
                  </a:ext>
                </a:extLst>
              </a:tr>
              <a:tr h="57647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銀獎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Silver Award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50-69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30-44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最少</a:t>
                      </a:r>
                      <a:r>
                        <a:rPr lang="en-GB" sz="1400" dirty="0">
                          <a:effectLst/>
                        </a:rPr>
                        <a:t>8</a:t>
                      </a:r>
                      <a:r>
                        <a:rPr lang="zh-TW" sz="1400" dirty="0">
                          <a:effectLst/>
                        </a:rPr>
                        <a:t>張相片</a:t>
                      </a:r>
                      <a:r>
                        <a:rPr lang="en-GB" sz="1400" dirty="0">
                          <a:effectLst/>
                        </a:rPr>
                        <a:t>/</a:t>
                      </a:r>
                      <a:r>
                        <a:rPr lang="zh-TW" sz="1400" dirty="0">
                          <a:effectLst/>
                        </a:rPr>
                        <a:t>影片，每張附有文字描述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At least 8 photos/ videos, each with text description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/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0348631"/>
                  </a:ext>
                </a:extLst>
              </a:tr>
              <a:tr h="11677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金獎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Gold Award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70</a:t>
                      </a:r>
                      <a:r>
                        <a:rPr lang="zh-TW" sz="1400" dirty="0">
                          <a:effectLst/>
                        </a:rPr>
                        <a:t>或以上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70 or above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45</a:t>
                      </a:r>
                      <a:r>
                        <a:rPr lang="zh-TW" sz="1400" dirty="0">
                          <a:effectLst/>
                        </a:rPr>
                        <a:t>或以上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45 or above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最少</a:t>
                      </a:r>
                      <a:r>
                        <a:rPr lang="en-US" sz="1400" dirty="0">
                          <a:effectLst/>
                        </a:rPr>
                        <a:t>15</a:t>
                      </a:r>
                      <a:r>
                        <a:rPr lang="zh-TW" sz="1400" dirty="0">
                          <a:effectLst/>
                        </a:rPr>
                        <a:t>張相片</a:t>
                      </a:r>
                      <a:r>
                        <a:rPr lang="en-US" sz="1400" dirty="0">
                          <a:effectLst/>
                        </a:rPr>
                        <a:t>/</a:t>
                      </a:r>
                      <a:r>
                        <a:rPr lang="zh-TW" sz="1400" dirty="0">
                          <a:effectLst/>
                        </a:rPr>
                        <a:t>影片，每張附有文字描述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effectLst/>
                        </a:rPr>
                        <a:t>At least 15 photos/ videos, each with text description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由評審委員會根據以下評分標準評分，得分不少於</a:t>
                      </a:r>
                      <a:r>
                        <a:rPr lang="en-US" sz="1400" dirty="0">
                          <a:effectLst/>
                        </a:rPr>
                        <a:t>60</a:t>
                      </a:r>
                      <a:r>
                        <a:rPr lang="zh-TW" sz="1400" dirty="0">
                          <a:effectLst/>
                        </a:rPr>
                        <a:t>分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Obtaining 60 marks or above in the marking scheme. Scoring will be conducted by the Judging Panel.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6696560"/>
                  </a:ext>
                </a:extLst>
              </a:tr>
              <a:tr h="916663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特別嘉許大獎</a:t>
                      </a:r>
                      <a:r>
                        <a:rPr lang="en-GB" altLang="zh-TW" sz="1400" dirty="0"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altLang="zh-TW" sz="1400" dirty="0">
                          <a:effectLst/>
                        </a:rPr>
                        <a:t>Special Recognition </a:t>
                      </a:r>
                      <a:r>
                        <a:rPr lang="en-GB" sz="1400" dirty="0">
                          <a:effectLst/>
                        </a:rPr>
                        <a:t>Award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符合銀獎或金獎的分數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Meeting the criteria for Silver or Gold Award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CC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已競逐銀獎</a:t>
                      </a:r>
                      <a:r>
                        <a:rPr lang="en-GB" sz="1400" dirty="0">
                          <a:effectLst/>
                        </a:rPr>
                        <a:t>: </a:t>
                      </a:r>
                      <a:r>
                        <a:rPr lang="zh-TW" sz="1400" dirty="0">
                          <a:effectLst/>
                        </a:rPr>
                        <a:t>最少額外提交</a:t>
                      </a:r>
                      <a:r>
                        <a:rPr lang="en-GB" altLang="zh-TW" sz="1400" dirty="0">
                          <a:effectLst/>
                        </a:rPr>
                        <a:t>7</a:t>
                      </a:r>
                      <a:r>
                        <a:rPr lang="zh-TW" sz="1400" dirty="0">
                          <a:effectLst/>
                        </a:rPr>
                        <a:t>張相片</a:t>
                      </a:r>
                      <a:r>
                        <a:rPr lang="en-GB" sz="1400" dirty="0">
                          <a:effectLst/>
                        </a:rPr>
                        <a:t>/</a:t>
                      </a:r>
                      <a:r>
                        <a:rPr lang="zh-TW" sz="1400" dirty="0">
                          <a:effectLst/>
                        </a:rPr>
                        <a:t>影片，即共</a:t>
                      </a:r>
                      <a:r>
                        <a:rPr lang="en-GB" sz="1400" dirty="0">
                          <a:effectLst/>
                        </a:rPr>
                        <a:t>15</a:t>
                      </a:r>
                      <a:r>
                        <a:rPr lang="zh-TW" sz="1400" dirty="0">
                          <a:effectLst/>
                        </a:rPr>
                        <a:t>張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Competing for Silver Award: at least 7 additional photos or videos must be submitted, 15 in total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符合評分標準，並獲評審委員會認為有優秀及創新的措施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Will excellent UD provisions and fulfilling the marking scheme, as deemed by the Judging Panel.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058843"/>
                  </a:ext>
                </a:extLst>
              </a:tr>
              <a:tr h="5764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</a:rPr>
                        <a:t>已競逐金獎</a:t>
                      </a:r>
                      <a:r>
                        <a:rPr lang="en-GB" sz="1400" dirty="0">
                          <a:effectLst/>
                        </a:rPr>
                        <a:t>: </a:t>
                      </a:r>
                      <a:r>
                        <a:rPr lang="zh-TW" sz="1400" dirty="0">
                          <a:effectLst/>
                        </a:rPr>
                        <a:t>可使用金獎的額外資料</a:t>
                      </a:r>
                      <a:endParaRPr lang="en-GB" altLang="zh-TW" sz="14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Competing for Gold Award: additional information submitted for Gold Award may be used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01562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1F6D661-4ACB-8451-8B0E-35E1C87A7095}"/>
              </a:ext>
            </a:extLst>
          </p:cNvPr>
          <p:cNvSpPr txBox="1"/>
          <p:nvPr/>
        </p:nvSpPr>
        <p:spPr>
          <a:xfrm>
            <a:off x="618563" y="1076701"/>
            <a:ext cx="683110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b="1" dirty="0"/>
              <a:t>獎項類別及評分標準 </a:t>
            </a:r>
            <a:r>
              <a:rPr lang="en-GB" altLang="zh-TW" sz="2000" b="1" dirty="0"/>
              <a:t>Categories of Award and Judging Criteria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725241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1172547"/>
            <a:ext cx="10904447" cy="2779222"/>
          </a:xfrm>
        </p:spPr>
        <p:txBody>
          <a:bodyPr anchor="t" anchorCtr="0">
            <a:spAutoFit/>
          </a:bodyPr>
          <a:lstStyle/>
          <a:p>
            <a:r>
              <a:rPr lang="zh-TW" altLang="en-US" sz="2800" b="1" dirty="0"/>
              <a:t>額外資料</a:t>
            </a:r>
            <a:br>
              <a:rPr lang="en-US" altLang="zh-TW" sz="2800" b="1" dirty="0"/>
            </a:br>
            <a:r>
              <a:rPr lang="en-US" altLang="zh-TW" sz="2800" b="1" dirty="0"/>
              <a:t>Additional Information</a:t>
            </a:r>
            <a:br>
              <a:rPr lang="en-US" altLang="zh-TW" sz="2800" dirty="0"/>
            </a:br>
            <a:br>
              <a:rPr lang="en-US" altLang="zh-TW" sz="2800" dirty="0"/>
            </a:br>
            <a:r>
              <a:rPr lang="zh-TW" altLang="en-US" sz="2800" dirty="0"/>
              <a:t>申請銀獎</a:t>
            </a:r>
            <a:br>
              <a:rPr lang="en-US" altLang="zh-TW" sz="2800" dirty="0"/>
            </a:br>
            <a:r>
              <a:rPr lang="en-US" altLang="zh-TW" sz="2800" dirty="0"/>
              <a:t>Application for Silver Award</a:t>
            </a:r>
            <a:br>
              <a:rPr lang="en-US" altLang="zh-TW" sz="3200" dirty="0"/>
            </a:br>
            <a:br>
              <a:rPr lang="en-US" altLang="zh-TW" sz="3200" dirty="0"/>
            </a:br>
            <a:endParaRPr lang="en-GB" sz="2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973396"/>
              </p:ext>
            </p:extLst>
          </p:nvPr>
        </p:nvGraphicFramePr>
        <p:xfrm>
          <a:off x="817995" y="3626851"/>
          <a:ext cx="7938826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4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sz="1600" b="0" dirty="0">
                          <a:solidFill>
                            <a:schemeClr val="tx1"/>
                          </a:solidFill>
                        </a:rPr>
                        <a:t>銀獎 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</a:rPr>
                        <a:t>Silver Award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b="0" dirty="0">
                          <a:solidFill>
                            <a:schemeClr val="tx1"/>
                          </a:solidFill>
                        </a:rPr>
                        <a:t>最少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zh-TW" altLang="en-US" sz="1600" b="0" dirty="0">
                          <a:solidFill>
                            <a:schemeClr val="tx1"/>
                          </a:solidFill>
                        </a:rPr>
                        <a:t>張相片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TW" altLang="en-US" sz="1600" b="0" dirty="0">
                          <a:solidFill>
                            <a:schemeClr val="tx1"/>
                          </a:solidFill>
                        </a:rPr>
                        <a:t>影片，每張附有文字描述 </a:t>
                      </a:r>
                      <a:br>
                        <a:rPr lang="en-US" altLang="zh-TW" sz="1600" b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At least 8 photos or videos, each with text description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696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9027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59027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</a:t>
            </a:r>
            <a:endParaRPr lang="en-GB" sz="24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808573" y="4386736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文字描述 </a:t>
            </a:r>
            <a:r>
              <a:rPr lang="en-US" dirty="0"/>
              <a:t>Text Description</a:t>
            </a:r>
            <a:endParaRPr lang="en-GB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08572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361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2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27. </a:t>
            </a:r>
            <a:r>
              <a:rPr lang="zh-TW" altLang="en-US" sz="1600" b="0" dirty="0">
                <a:solidFill>
                  <a:sysClr val="windowText" lastClr="000000"/>
                </a:solidFill>
              </a:rPr>
              <a:t>扶手 </a:t>
            </a:r>
            <a:r>
              <a:rPr lang="en-US" altLang="zh-TW" sz="1600" b="0" dirty="0">
                <a:solidFill>
                  <a:sysClr val="windowText" lastClr="000000"/>
                </a:solidFill>
              </a:rPr>
              <a:t>- </a:t>
            </a:r>
            <a:r>
              <a:rPr lang="zh-TW" altLang="en-US" sz="1600" b="0" dirty="0">
                <a:solidFill>
                  <a:sysClr val="windowText" lastClr="000000"/>
                </a:solidFill>
              </a:rPr>
              <a:t>為不同身高的人士（例如兒童及長者）設額外扶手，下層扶手不高於</a:t>
            </a:r>
            <a:r>
              <a:rPr lang="en-US" altLang="zh-TW" sz="1600" b="0" dirty="0">
                <a:solidFill>
                  <a:sysClr val="windowText" lastClr="000000"/>
                </a:solidFill>
              </a:rPr>
              <a:t>800</a:t>
            </a:r>
            <a:r>
              <a:rPr lang="zh-TW" altLang="en-US" sz="1600" b="0" dirty="0">
                <a:solidFill>
                  <a:sysClr val="windowText" lastClr="000000"/>
                </a:solidFill>
              </a:rPr>
              <a:t>毫米</a:t>
            </a:r>
            <a:endParaRPr lang="en-GB" altLang="zh-TW" sz="1600" b="0" dirty="0">
              <a:solidFill>
                <a:sysClr val="windowText" lastClr="000000"/>
              </a:solidFill>
            </a:endParaRPr>
          </a:p>
          <a:p>
            <a:r>
              <a:rPr lang="en-GB" sz="16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Handrail - Additional handrail for people with different height (e.g., children, elderly), lower handrail at a height of not more than 800 mm </a:t>
            </a:r>
            <a:endParaRPr lang="zh-TW" altLang="en-US" sz="1600" b="0" dirty="0">
              <a:solidFill>
                <a:sysClr val="windowText" lastClr="000000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42BA842-6DF5-178B-EBC5-E89C0845F133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860918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9027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59027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</a:t>
            </a:r>
            <a:endParaRPr lang="en-GB" sz="24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808573" y="4386736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文字描述 </a:t>
            </a:r>
            <a:r>
              <a:rPr lang="en-US" dirty="0"/>
              <a:t>Text Description</a:t>
            </a:r>
            <a:endParaRPr lang="en-GB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08572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8314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9027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59027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</a:t>
            </a:r>
            <a:endParaRPr lang="en-GB" sz="24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808573" y="4386736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文字描述 </a:t>
            </a:r>
            <a:r>
              <a:rPr lang="en-US" dirty="0"/>
              <a:t>Text Description</a:t>
            </a:r>
            <a:endParaRPr lang="en-GB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08572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7968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9027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59027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</a:t>
            </a:r>
            <a:endParaRPr lang="en-GB" sz="24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808573" y="4386736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文字描述 </a:t>
            </a:r>
            <a:r>
              <a:rPr lang="en-US" dirty="0"/>
              <a:t>Text Description</a:t>
            </a:r>
            <a:endParaRPr lang="en-GB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08572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8100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1172547"/>
            <a:ext cx="10904447" cy="2779222"/>
          </a:xfrm>
        </p:spPr>
        <p:txBody>
          <a:bodyPr anchor="t" anchorCtr="0">
            <a:spAutoFit/>
          </a:bodyPr>
          <a:lstStyle/>
          <a:p>
            <a:r>
              <a:rPr lang="zh-TW" altLang="en-US" sz="2800" b="1" dirty="0"/>
              <a:t>額外資料</a:t>
            </a:r>
            <a:br>
              <a:rPr lang="en-US" altLang="zh-TW" sz="2800" b="1" dirty="0"/>
            </a:br>
            <a:r>
              <a:rPr lang="en-US" altLang="zh-TW" sz="2800" b="1" dirty="0"/>
              <a:t>Additional Information</a:t>
            </a:r>
            <a:br>
              <a:rPr lang="en-US" altLang="zh-TW" sz="2800" dirty="0"/>
            </a:br>
            <a:br>
              <a:rPr lang="en-US" altLang="zh-TW" sz="2800" dirty="0"/>
            </a:br>
            <a:r>
              <a:rPr lang="zh-TW" altLang="en-US" sz="2800" dirty="0"/>
              <a:t>申請金獎或特別嘉許大獎</a:t>
            </a:r>
            <a:br>
              <a:rPr lang="en-US" altLang="zh-TW" sz="2800" dirty="0"/>
            </a:br>
            <a:r>
              <a:rPr lang="en-US" altLang="zh-TW" sz="2800" dirty="0"/>
              <a:t>Application for Gold Award or Special Recognition Award</a:t>
            </a:r>
            <a:br>
              <a:rPr lang="en-US" altLang="zh-TW" sz="3200" dirty="0"/>
            </a:br>
            <a:br>
              <a:rPr lang="en-US" altLang="zh-TW" sz="3200" dirty="0"/>
            </a:br>
            <a:endParaRPr lang="en-GB" sz="2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199237"/>
              </p:ext>
            </p:extLst>
          </p:nvPr>
        </p:nvGraphicFramePr>
        <p:xfrm>
          <a:off x="817995" y="3626851"/>
          <a:ext cx="7938826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3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4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sz="1600" b="0" dirty="0">
                          <a:solidFill>
                            <a:schemeClr val="tx1"/>
                          </a:solidFill>
                        </a:rPr>
                        <a:t>金獎 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</a:rPr>
                        <a:t>Gold Award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最少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張相片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TW" altLang="en-US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影片，每張附有文字描述 </a:t>
                      </a:r>
                      <a:endParaRPr lang="en-GB" altLang="zh-TW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 least 15 photos or videos, each with text description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1600" b="0" dirty="0">
                          <a:solidFill>
                            <a:schemeClr val="tx1"/>
                          </a:solidFill>
                        </a:rPr>
                        <a:t>特別嘉許大獎 </a:t>
                      </a:r>
                      <a:r>
                        <a:rPr lang="en-US" altLang="zh-TW" sz="1600" b="0" dirty="0">
                          <a:solidFill>
                            <a:schemeClr val="tx1"/>
                          </a:solidFill>
                        </a:rPr>
                        <a:t>Special Recognition Award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dirty="0"/>
                        <a:t>最少</a:t>
                      </a:r>
                      <a:r>
                        <a:rPr lang="en-US" sz="1600" dirty="0"/>
                        <a:t>15</a:t>
                      </a:r>
                      <a:r>
                        <a:rPr lang="zh-TW" altLang="en-US" sz="1600" dirty="0"/>
                        <a:t>張相片</a:t>
                      </a:r>
                      <a:r>
                        <a:rPr lang="en-US" sz="1600" dirty="0"/>
                        <a:t>/</a:t>
                      </a:r>
                      <a:r>
                        <a:rPr lang="zh-TW" altLang="en-US" sz="1600" dirty="0"/>
                        <a:t>影片，每張附有文字描述 ，內容可與競逐銀獎或金獎的額外資料相同</a:t>
                      </a:r>
                      <a:endParaRPr lang="en-GB" altLang="zh-TW" sz="1600" dirty="0"/>
                    </a:p>
                    <a:p>
                      <a:r>
                        <a:rPr lang="en-GB" sz="1600" dirty="0"/>
                        <a:t>At least 15 photos or videos, each with text description, the content can be same as those submitted for Silver or Gold Award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0706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9027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59027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08572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24</a:t>
            </a:fld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0E1A75-0A4C-8E00-9048-D7D78C20C627}"/>
              </a:ext>
            </a:extLst>
          </p:cNvPr>
          <p:cNvSpPr txBox="1">
            <a:spLocks/>
          </p:cNvSpPr>
          <p:nvPr/>
        </p:nvSpPr>
        <p:spPr>
          <a:xfrm>
            <a:off x="6808572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1517663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9027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59027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08572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25</a:t>
            </a:fld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0E1A75-0A4C-8E00-9048-D7D78C20C627}"/>
              </a:ext>
            </a:extLst>
          </p:cNvPr>
          <p:cNvSpPr txBox="1">
            <a:spLocks/>
          </p:cNvSpPr>
          <p:nvPr/>
        </p:nvSpPr>
        <p:spPr>
          <a:xfrm>
            <a:off x="6808572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4429517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9027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59027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08572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26</a:t>
            </a:fld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0E1A75-0A4C-8E00-9048-D7D78C20C627}"/>
              </a:ext>
            </a:extLst>
          </p:cNvPr>
          <p:cNvSpPr txBox="1">
            <a:spLocks/>
          </p:cNvSpPr>
          <p:nvPr/>
        </p:nvSpPr>
        <p:spPr>
          <a:xfrm>
            <a:off x="6808572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0916568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9027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59027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08572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27</a:t>
            </a:fld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0E1A75-0A4C-8E00-9048-D7D78C20C627}"/>
              </a:ext>
            </a:extLst>
          </p:cNvPr>
          <p:cNvSpPr txBox="1">
            <a:spLocks/>
          </p:cNvSpPr>
          <p:nvPr/>
        </p:nvSpPr>
        <p:spPr>
          <a:xfrm>
            <a:off x="6808572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4791617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9027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59027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08572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28</a:t>
            </a:fld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0E1A75-0A4C-8E00-9048-D7D78C20C627}"/>
              </a:ext>
            </a:extLst>
          </p:cNvPr>
          <p:cNvSpPr txBox="1">
            <a:spLocks/>
          </p:cNvSpPr>
          <p:nvPr/>
        </p:nvSpPr>
        <p:spPr>
          <a:xfrm>
            <a:off x="6808572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4629406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9027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59027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08572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29</a:t>
            </a:fld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0E1A75-0A4C-8E00-9048-D7D78C20C627}"/>
              </a:ext>
            </a:extLst>
          </p:cNvPr>
          <p:cNvSpPr txBox="1">
            <a:spLocks/>
          </p:cNvSpPr>
          <p:nvPr/>
        </p:nvSpPr>
        <p:spPr>
          <a:xfrm>
            <a:off x="6808572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009602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3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43. </a:t>
            </a:r>
            <a:r>
              <a:rPr lang="zh-TW" altLang="en-US" sz="1600" b="0" dirty="0">
                <a:solidFill>
                  <a:sysClr val="windowText" lastClr="000000"/>
                </a:solidFill>
              </a:rPr>
              <a:t>把有關無障礙的資訊上載至網站、手機應用程式或社交媒體，供訪客到訪前查閲</a:t>
            </a:r>
            <a:endParaRPr lang="en-GB" altLang="zh-TW" sz="1600" b="0" dirty="0">
              <a:solidFill>
                <a:sysClr val="windowText" lastClr="000000"/>
              </a:solidFill>
            </a:endParaRPr>
          </a:p>
          <a:p>
            <a:r>
              <a:rPr lang="en-US" sz="16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Information about accessibility is posted on website or social media channels for checking ahead of visit</a:t>
            </a:r>
            <a:endParaRPr lang="zh-TW" altLang="en-US" sz="1600" b="0" dirty="0">
              <a:solidFill>
                <a:sysClr val="windowText" lastClr="000000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42BA842-6DF5-178B-EBC5-E89C0845F133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網址或截圖</a:t>
            </a:r>
            <a:endParaRPr lang="en-GB" altLang="zh-TW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Microsoft JhengHei" panose="020B0604030504040204" pitchFamily="34" charset="-120"/>
              <a:cs typeface="Calibri" panose="020F0502020204030204" pitchFamily="34" charset="0"/>
            </a:endParaRPr>
          </a:p>
          <a:p>
            <a:pPr algn="ctr"/>
            <a:r>
              <a:rPr lang="en-GB" altLang="zh-TW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Microsoft JhengHei" panose="020B0604030504040204" pitchFamily="34" charset="-120"/>
                <a:cs typeface="Calibri" panose="020F0502020204030204" pitchFamily="34" charset="0"/>
              </a:rPr>
              <a:t>Website or Screen Shot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788404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9027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59027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08572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30</a:t>
            </a:fld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0E1A75-0A4C-8E00-9048-D7D78C20C627}"/>
              </a:ext>
            </a:extLst>
          </p:cNvPr>
          <p:cNvSpPr txBox="1">
            <a:spLocks/>
          </p:cNvSpPr>
          <p:nvPr/>
        </p:nvSpPr>
        <p:spPr>
          <a:xfrm>
            <a:off x="6808572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9018166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59027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59027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808572" y="1194318"/>
            <a:ext cx="4687329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2400" dirty="0"/>
              <a:t>相片 </a:t>
            </a:r>
            <a:r>
              <a:rPr lang="en-US" altLang="zh-TW" sz="2400" dirty="0"/>
              <a:t>Photo / </a:t>
            </a:r>
            <a:br>
              <a:rPr lang="en-US" altLang="zh-TW" sz="2400" dirty="0"/>
            </a:br>
            <a:r>
              <a:rPr lang="zh-TW" altLang="en-US" sz="2400" dirty="0"/>
              <a:t>影片連結 </a:t>
            </a:r>
            <a:r>
              <a:rPr lang="en-US" altLang="zh-TW" sz="2400" dirty="0"/>
              <a:t>Video Link (</a:t>
            </a:r>
            <a:r>
              <a:rPr lang="en-US" altLang="zh-TW" sz="2400" dirty="0" err="1"/>
              <a:t>Youtube</a:t>
            </a:r>
            <a:r>
              <a:rPr lang="en-US" altLang="zh-TW" sz="2400" dirty="0"/>
              <a:t>, Google Drive, Dropbox, etc.)</a:t>
            </a:r>
            <a:endParaRPr lang="en-GB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31</a:t>
            </a:fld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0E1A75-0A4C-8E00-9048-D7D78C20C627}"/>
              </a:ext>
            </a:extLst>
          </p:cNvPr>
          <p:cNvSpPr txBox="1">
            <a:spLocks/>
          </p:cNvSpPr>
          <p:nvPr/>
        </p:nvSpPr>
        <p:spPr>
          <a:xfrm>
            <a:off x="6808572" y="4368157"/>
            <a:ext cx="4687329" cy="16557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TW" altLang="en-US" sz="2400" dirty="0"/>
              <a:t>文字描述 </a:t>
            </a:r>
            <a:r>
              <a:rPr lang="en-US" sz="2400" dirty="0"/>
              <a:t>Text Description </a:t>
            </a:r>
          </a:p>
          <a:p>
            <a:pPr marL="0" indent="0" algn="ctr">
              <a:buNone/>
            </a:pPr>
            <a:r>
              <a:rPr lang="zh-TW" altLang="en-US" sz="1400" dirty="0"/>
              <a:t>此項措施如何符合評分標準中的範疇，例如政府部門與發展商合作提升處所內外的整體通達性</a:t>
            </a:r>
            <a:endParaRPr lang="en-GB" altLang="zh-TW" sz="1400" dirty="0"/>
          </a:p>
          <a:p>
            <a:pPr marL="0" indent="0" algn="ctr">
              <a:buNone/>
            </a:pPr>
            <a:r>
              <a:rPr lang="en-US" altLang="zh-TW" sz="1400" dirty="0"/>
              <a:t>How does this </a:t>
            </a:r>
            <a:r>
              <a:rPr lang="en-GB" altLang="zh-TW" sz="1400" dirty="0"/>
              <a:t>provision</a:t>
            </a:r>
            <a:r>
              <a:rPr lang="zh-TW" altLang="en-US" sz="1400" dirty="0"/>
              <a:t> </a:t>
            </a:r>
            <a:r>
              <a:rPr lang="en-GB" altLang="zh-TW" sz="1400" dirty="0"/>
              <a:t>fulfil </a:t>
            </a:r>
            <a:r>
              <a:rPr lang="en-US" altLang="zh-TW" sz="1400" dirty="0"/>
              <a:t>the judging criteria, such as collaboration between government departments and developers to enhance overall accessibility both inside and outside the premises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099618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4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59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48. </a:t>
            </a:r>
            <a:r>
              <a:rPr lang="zh-TW" altLang="en-US" sz="1600" b="0" dirty="0">
                <a:solidFill>
                  <a:sysClr val="windowText" lastClr="000000"/>
                </a:solidFill>
              </a:rPr>
              <a:t>設有多用途房間作哺乳或集乳</a:t>
            </a:r>
            <a:r>
              <a:rPr lang="en-GB" altLang="zh-TW" sz="1600" b="0" dirty="0">
                <a:solidFill>
                  <a:sysClr val="windowText" lastClr="000000"/>
                </a:solidFill>
              </a:rPr>
              <a:t>/</a:t>
            </a:r>
            <a:r>
              <a:rPr lang="zh-TW" altLang="en-US" sz="1600" b="0" dirty="0">
                <a:solidFill>
                  <a:sysClr val="windowText" lastClr="000000"/>
                </a:solidFill>
              </a:rPr>
              <a:t> 急救或休息</a:t>
            </a:r>
            <a:r>
              <a:rPr lang="en-GB" altLang="zh-TW" sz="1600" b="0" dirty="0">
                <a:solidFill>
                  <a:sysClr val="windowText" lastClr="000000"/>
                </a:solidFill>
              </a:rPr>
              <a:t>/ </a:t>
            </a:r>
            <a:r>
              <a:rPr lang="zh-TW" altLang="en-US" sz="1600" b="0" dirty="0">
                <a:solidFill>
                  <a:sysClr val="windowText" lastClr="000000"/>
                </a:solidFill>
              </a:rPr>
              <a:t>祈禱或靜觀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Provide multi-purpose room(s) </a:t>
            </a:r>
            <a:r>
              <a:rPr lang="en-GB" sz="1600" dirty="0">
                <a:solidFill>
                  <a:schemeClr val="dk1"/>
                </a:solidFill>
              </a:rPr>
              <a:t>for</a:t>
            </a:r>
            <a:r>
              <a:rPr lang="zh-TW" altLang="en-US" sz="1600" dirty="0">
                <a:solidFill>
                  <a:schemeClr val="dk1"/>
                </a:solidFill>
              </a:rPr>
              <a:t> </a:t>
            </a:r>
            <a:r>
              <a:rPr lang="en-GB" sz="1600" dirty="0">
                <a:solidFill>
                  <a:schemeClr val="dk1"/>
                </a:solidFill>
              </a:rPr>
              <a:t>breastfeeding or lactation/ first-aid or resting/ praying or meditation</a:t>
            </a:r>
            <a:endParaRPr lang="zh-TW" altLang="en-US" sz="1600" dirty="0">
              <a:solidFill>
                <a:schemeClr val="dk1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42BA842-6DF5-178B-EBC5-E89C0845F133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31035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5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49. </a:t>
            </a:r>
            <a:r>
              <a:rPr lang="zh-TW" altLang="en-US" sz="1600" b="0" dirty="0">
                <a:solidFill>
                  <a:sysClr val="windowText" lastClr="000000"/>
                </a:solidFill>
              </a:rPr>
              <a:t>設有共融休息室</a:t>
            </a:r>
            <a:r>
              <a:rPr lang="en-US" altLang="zh-TW" sz="1600" b="0" dirty="0">
                <a:solidFill>
                  <a:sysClr val="windowText" lastClr="000000"/>
                </a:solidFill>
              </a:rPr>
              <a:t>(</a:t>
            </a:r>
            <a:r>
              <a:rPr lang="en-GB" altLang="zh-TW" sz="1600" b="0" dirty="0">
                <a:solidFill>
                  <a:sysClr val="windowText" lastClr="000000"/>
                </a:solidFill>
              </a:rPr>
              <a:t>Quiet Room) </a:t>
            </a:r>
            <a:r>
              <a:rPr lang="zh-TW" altLang="en-US" sz="1600" b="0" dirty="0">
                <a:solidFill>
                  <a:sysClr val="windowText" lastClr="000000"/>
                </a:solidFill>
              </a:rPr>
              <a:t>或靜音時段</a:t>
            </a:r>
            <a:r>
              <a:rPr lang="en-US" altLang="zh-TW" sz="1600" b="0" dirty="0">
                <a:solidFill>
                  <a:sysClr val="windowText" lastClr="000000"/>
                </a:solidFill>
              </a:rPr>
              <a:t>(</a:t>
            </a:r>
            <a:r>
              <a:rPr lang="en-GB" altLang="zh-TW" sz="1600" b="0" dirty="0">
                <a:solidFill>
                  <a:sysClr val="windowText" lastClr="000000"/>
                </a:solidFill>
              </a:rPr>
              <a:t>Quiet Hours)</a:t>
            </a:r>
            <a:r>
              <a:rPr lang="zh-TW" altLang="en-GB" sz="1600" b="0" dirty="0">
                <a:solidFill>
                  <a:sysClr val="windowText" lastClr="000000"/>
                </a:solidFill>
              </a:rPr>
              <a:t>，</a:t>
            </a:r>
            <a:r>
              <a:rPr lang="zh-TW" altLang="en-US" sz="1600" b="0" dirty="0">
                <a:solidFill>
                  <a:sysClr val="windowText" lastClr="000000"/>
                </a:solidFill>
              </a:rPr>
              <a:t>讓有需要人士可以舒緩情緒</a:t>
            </a:r>
            <a:endParaRPr lang="en-GB" altLang="zh-TW" sz="1600" b="0" dirty="0">
              <a:solidFill>
                <a:sysClr val="windowText" lastClr="000000"/>
              </a:solidFill>
            </a:endParaRPr>
          </a:p>
          <a:p>
            <a:r>
              <a:rPr lang="en-US" sz="16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Provide Quiet Room or Quiet Hours for those in need of a calm environment</a:t>
            </a:r>
            <a:endParaRPr lang="zh-TW" altLang="en-US" sz="1600" b="0" dirty="0">
              <a:solidFill>
                <a:sysClr val="windowText" lastClr="000000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42BA842-6DF5-178B-EBC5-E89C0845F133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69755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6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52. </a:t>
            </a:r>
            <a:r>
              <a:rPr lang="zh-TW" altLang="en-US" sz="1600" b="0" dirty="0">
                <a:solidFill>
                  <a:sysClr val="windowText" lastClr="000000"/>
                </a:solidFill>
              </a:rPr>
              <a:t>知悉附近公共場所的育嬰設施，並與員工分享這些資訊</a:t>
            </a:r>
            <a:endParaRPr lang="en-GB" altLang="zh-TW" sz="1600" b="0" dirty="0">
              <a:solidFill>
                <a:sysClr val="windowText" lastClr="000000"/>
              </a:solidFill>
            </a:endParaRPr>
          </a:p>
          <a:p>
            <a:r>
              <a:rPr lang="en-US" sz="16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Aware of </a:t>
            </a:r>
            <a:r>
              <a:rPr lang="en-US" sz="1600" kern="1200" dirty="0" err="1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babycare</a:t>
            </a:r>
            <a:r>
              <a:rPr lang="en-US" sz="16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 facilities in public places nearby and share such information with staff</a:t>
            </a:r>
            <a:endParaRPr lang="zh-TW" altLang="en-US" sz="1600" b="0" dirty="0">
              <a:solidFill>
                <a:sysClr val="windowText" lastClr="000000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42BA842-6DF5-178B-EBC5-E89C0845F133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請提供證明，</a:t>
            </a:r>
            <a:endParaRPr lang="en-GB" altLang="zh-TW" sz="2400" dirty="0"/>
          </a:p>
          <a:p>
            <a:pPr algn="ctr"/>
            <a:r>
              <a:rPr lang="zh-TW" altLang="en-US" sz="2400" dirty="0"/>
              <a:t>例如附近育嬰設施列表</a:t>
            </a:r>
            <a:endParaRPr lang="en-GB" altLang="zh-TW" sz="2400" dirty="0"/>
          </a:p>
          <a:p>
            <a:pPr algn="ctr"/>
            <a:r>
              <a:rPr lang="en-US" altLang="zh-TW" sz="2400" dirty="0"/>
              <a:t>please provide proof, e.g., a list of nearby </a:t>
            </a:r>
            <a:r>
              <a:rPr lang="en-US" altLang="zh-TW" sz="2400" dirty="0" err="1"/>
              <a:t>babycare</a:t>
            </a:r>
            <a:r>
              <a:rPr lang="en-US" altLang="zh-TW" sz="2400" dirty="0"/>
              <a:t> facilities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5964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7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56. </a:t>
            </a:r>
            <a:r>
              <a:rPr lang="zh-TW" altLang="en-US" sz="1600" b="0" dirty="0">
                <a:solidFill>
                  <a:sysClr val="windowText" lastClr="000000"/>
                </a:solidFill>
              </a:rPr>
              <a:t>提供手語傳譯服務</a:t>
            </a:r>
            <a:endParaRPr lang="en-GB" altLang="zh-TW" sz="1600" b="0" dirty="0">
              <a:solidFill>
                <a:sysClr val="windowText" lastClr="000000"/>
              </a:solidFill>
            </a:endParaRPr>
          </a:p>
          <a:p>
            <a:r>
              <a:rPr lang="en-US" sz="16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Provide sign language interpretation </a:t>
            </a:r>
            <a:endParaRPr lang="zh-TW" altLang="en-US" sz="1600" b="0" dirty="0">
              <a:solidFill>
                <a:sysClr val="windowText" lastClr="000000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42BA842-6DF5-178B-EBC5-E89C0845F133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請提供證明</a:t>
            </a:r>
            <a:endParaRPr lang="en-GB" altLang="zh-TW" sz="2400" dirty="0"/>
          </a:p>
          <a:p>
            <a:pPr algn="ctr"/>
            <a:r>
              <a:rPr lang="en-US" altLang="zh-TW" sz="2400" dirty="0"/>
              <a:t>please provide proof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2366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8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58. </a:t>
            </a:r>
            <a:r>
              <a:rPr lang="zh-TW" altLang="en-US" sz="1600" b="0" dirty="0">
                <a:solidFill>
                  <a:sysClr val="windowText" lastClr="000000"/>
                </a:solidFill>
              </a:rPr>
              <a:t>提供電動輪椅專用的充電位置及相關告示</a:t>
            </a:r>
            <a:endParaRPr lang="en-GB" altLang="zh-TW" sz="1600" b="0" dirty="0">
              <a:solidFill>
                <a:sysClr val="windowText" lastClr="000000"/>
              </a:solidFill>
            </a:endParaRPr>
          </a:p>
          <a:p>
            <a:r>
              <a:rPr lang="en-US" sz="16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Designated socket with relevant signage for charging electric wheelchair</a:t>
            </a:r>
            <a:endParaRPr lang="zh-TW" altLang="en-US" sz="1600" b="0" dirty="0">
              <a:solidFill>
                <a:sysClr val="windowText" lastClr="00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E65D3AB-4B4E-C2EF-E875-7A9F4226B63C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63629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995" y="996161"/>
            <a:ext cx="10904447" cy="1255728"/>
          </a:xfrm>
        </p:spPr>
        <p:txBody>
          <a:bodyPr anchor="t" anchorCtr="0">
            <a:spAutoFit/>
          </a:bodyPr>
          <a:lstStyle/>
          <a:p>
            <a:r>
              <a:rPr lang="zh-TW" altLang="en-US" sz="2000" b="1" dirty="0"/>
              <a:t>額外分數</a:t>
            </a:r>
            <a:br>
              <a:rPr lang="en-US" altLang="zh-TW" sz="2000" b="1" dirty="0"/>
            </a:br>
            <a:r>
              <a:rPr lang="en-US" altLang="zh-TW" sz="2000" b="1" dirty="0"/>
              <a:t>Bonus Points</a:t>
            </a:r>
            <a:br>
              <a:rPr lang="en-US" altLang="zh-TW" sz="1200" b="1" dirty="0"/>
            </a:br>
            <a:br>
              <a:rPr lang="en-US" altLang="zh-TW" sz="1200" b="1" dirty="0"/>
            </a:br>
            <a:r>
              <a:rPr lang="en-US" altLang="zh-TW" sz="1600" b="1" dirty="0"/>
              <a:t>B. </a:t>
            </a:r>
            <a:r>
              <a:rPr lang="zh-TW" altLang="en-US" sz="1600" b="1" dirty="0"/>
              <a:t>在自我評估清單上符合平機會策略的項目 </a:t>
            </a:r>
            <a:br>
              <a:rPr lang="en-GB" altLang="zh-TW" sz="1600" b="1" dirty="0"/>
            </a:br>
            <a:r>
              <a:rPr lang="en-US" sz="1600" b="1" dirty="0"/>
              <a:t>Items on the Self-assessment Checklist that align with the strategic goals of the EOC</a:t>
            </a:r>
            <a:endParaRPr lang="en-GB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77360-6642-416A-B50C-35B1705026A1}" type="slidenum">
              <a:rPr lang="en-GB" smtClean="0"/>
              <a:t>9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9F1D2-4A61-5A96-4D98-CD755EC545D0}"/>
              </a:ext>
            </a:extLst>
          </p:cNvPr>
          <p:cNvSpPr txBox="1"/>
          <p:nvPr/>
        </p:nvSpPr>
        <p:spPr>
          <a:xfrm>
            <a:off x="817995" y="2355299"/>
            <a:ext cx="111149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TW" sz="1600" b="1" dirty="0">
                <a:solidFill>
                  <a:sysClr val="windowText" lastClr="000000"/>
                </a:solidFill>
              </a:rPr>
              <a:t>63. </a:t>
            </a:r>
            <a:r>
              <a:rPr lang="zh-TW" altLang="en-US" sz="1600" dirty="0">
                <a:solidFill>
                  <a:sysClr val="windowText" lastClr="000000"/>
                </a:solidFill>
              </a:rPr>
              <a:t>於服務櫃台邊沿設置凹槽，或採用其他有效固定拐杖／手杖的設計</a:t>
            </a:r>
            <a:endParaRPr lang="en-GB" altLang="zh-TW" sz="1600" dirty="0">
              <a:solidFill>
                <a:sysClr val="windowText" lastClr="000000"/>
              </a:solidFill>
            </a:endParaRPr>
          </a:p>
          <a:p>
            <a:r>
              <a:rPr lang="en-US" altLang="zh-TW" sz="1600" b="0" dirty="0">
                <a:solidFill>
                  <a:sysClr val="windowText" lastClr="000000"/>
                </a:solidFill>
              </a:rPr>
              <a:t>Install grooves along the edge of service counters, or adopt other effective designs to secure walking sticks or canes</a:t>
            </a:r>
            <a:endParaRPr lang="en-GB" altLang="zh-TW" sz="1600" b="0" dirty="0">
              <a:solidFill>
                <a:sysClr val="windowText" lastClr="00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E65D3AB-4B4E-C2EF-E875-7A9F4226B63C}"/>
              </a:ext>
            </a:extLst>
          </p:cNvPr>
          <p:cNvSpPr txBox="1">
            <a:spLocks/>
          </p:cNvSpPr>
          <p:nvPr/>
        </p:nvSpPr>
        <p:spPr>
          <a:xfrm>
            <a:off x="910039" y="3315633"/>
            <a:ext cx="5024596" cy="260324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2400" dirty="0"/>
              <a:t>相片 </a:t>
            </a:r>
            <a:r>
              <a:rPr lang="en-US" altLang="zh-TW" sz="2400" dirty="0"/>
              <a:t>Photo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53159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5">
      <a:majorFont>
        <a:latin typeface="Calibri"/>
        <a:ea typeface="微軟正黑體"/>
        <a:cs typeface=""/>
      </a:majorFont>
      <a:minorFont>
        <a:latin typeface="Calibri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2958</Words>
  <Application>Microsoft Office PowerPoint</Application>
  <PresentationFormat>Widescreen</PresentationFormat>
  <Paragraphs>225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</vt:lpstr>
      <vt:lpstr>Calibri</vt:lpstr>
      <vt:lpstr>Office Theme</vt:lpstr>
      <vt:lpstr>P.2-15 額外分數 Bonus Points  如欲獲取在 B. 自我評估清單上符合平機會策略的項目的額外分數(最多可獲14分)，請填寫第2-15頁提交證明資料。 If you wish to obtain bonus points (a maximum total of 14 points), for B. Items on the Self-assessment Checklist that align with the strategic goals of the EOC, please complete P.2-15 to submit the supporting materials.   P.17-30 額外資料 Additional Information  如欲申請銀獎、金獎或特別嘉許大獎，請填寫第17-30頁提交額外資料。 If you wish to apply for the Silver Award, Gold Award or Special Recognition Award, please complete P.16-20 to submit the additional information.  </vt:lpstr>
      <vt:lpstr>額外分數 Bonus Points  B. 在自我評估清單上符合平機會策略的項目  Items on the Self-assessment Checklist that align with the strategic goals of the EOC</vt:lpstr>
      <vt:lpstr>額外分數 Bonus Points  B. 在自我評估清單上符合平機會策略的項目  Items on the Self-assessment Checklist that align with the strategic goals of the EOC</vt:lpstr>
      <vt:lpstr>額外分數 Bonus Points  B. 在自我評估清單上符合平機會策略的項目  Items on the Self-assessment Checklist that align with the strategic goals of the EOC</vt:lpstr>
      <vt:lpstr>額外分數 Bonus Points  B. 在自我評估清單上符合平機會策略的項目  Items on the Self-assessment Checklist that align with the strategic goals of the EOC</vt:lpstr>
      <vt:lpstr>額外分數 Bonus Points  B. 在自我評估清單上符合平機會策略的項目  Items on the Self-assessment Checklist that align with the strategic goals of the EOC</vt:lpstr>
      <vt:lpstr>額外分數 Bonus Points  B. 在自我評估清單上符合平機會策略的項目  Items on the Self-assessment Checklist that align with the strategic goals of the EOC</vt:lpstr>
      <vt:lpstr>額外分數 Bonus Points  B. 在自我評估清單上符合平機會策略的項目  Items on the Self-assessment Checklist that align with the strategic goals of the EOC</vt:lpstr>
      <vt:lpstr>額外分數 Bonus Points  B. 在自我評估清單上符合平機會策略的項目  Items on the Self-assessment Checklist that align with the strategic goals of the EOC</vt:lpstr>
      <vt:lpstr>額外分數 Bonus Points  B. 在自我評估清單上符合平機會策略的項目  Items on the Self-assessment Checklist that align with the strategic goals of the EOC</vt:lpstr>
      <vt:lpstr>額外分數 Bonus Points  B. 在自我評估清單上符合平機會策略的項目  Items on the Self-assessment Checklist that align with the strategic goals of the EOC</vt:lpstr>
      <vt:lpstr>額外分數 Bonus Points  B. 在自我評估清單上符合平機會策略的項目  Items on the Self-assessment Checklist that align with the strategic goals of the EOC</vt:lpstr>
      <vt:lpstr>額外分數 Bonus Points  B. 在自我評估清單上符合平機會策略的項目  Items on the Self-assessment Checklist that align with the strategic goals of the EOC</vt:lpstr>
      <vt:lpstr>額外分數 Bonus Points  B. 在自我評估清單上符合平機會策略的項目  Items on the Self-assessment Checklist that align with the strategic goals of the EOC</vt:lpstr>
      <vt:lpstr>額外分數 Bonus Points  B. 在自我評估清單上符合平機會策略的項目  Items on the Self-assessment Checklist that align with the strategic goals of the EOC</vt:lpstr>
      <vt:lpstr>其他相片 Other Photos  歡迎提交其他相片以支持本申請。You are welcome to submit other photos to support this application.</vt:lpstr>
      <vt:lpstr>PowerPoint Presentation</vt:lpstr>
      <vt:lpstr>額外資料 Additional Information  申請銀獎 Application for Silver Award  </vt:lpstr>
      <vt:lpstr>PowerPoint Presentation</vt:lpstr>
      <vt:lpstr>PowerPoint Presentation</vt:lpstr>
      <vt:lpstr>PowerPoint Presentation</vt:lpstr>
      <vt:lpstr>PowerPoint Presentation</vt:lpstr>
      <vt:lpstr>額外資料 Additional Information  申請金獎或特別嘉許大獎 Application for Gold Award or Special Recognition Award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</dc:title>
  <dc:creator>May FUNG</dc:creator>
  <cp:lastModifiedBy>May FUNG</cp:lastModifiedBy>
  <cp:revision>23</cp:revision>
  <dcterms:created xsi:type="dcterms:W3CDTF">2025-02-25T07:07:58Z</dcterms:created>
  <dcterms:modified xsi:type="dcterms:W3CDTF">2025-10-09T02:56:08Z</dcterms:modified>
</cp:coreProperties>
</file>